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56" r:id="rId2"/>
    <p:sldId id="257" r:id="rId3"/>
    <p:sldId id="258" r:id="rId4"/>
    <p:sldId id="259" r:id="rId5"/>
    <p:sldId id="276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329" r:id="rId20"/>
    <p:sldId id="274" r:id="rId21"/>
    <p:sldId id="277" r:id="rId22"/>
    <p:sldId id="278" r:id="rId23"/>
    <p:sldId id="288" r:id="rId24"/>
    <p:sldId id="330" r:id="rId25"/>
    <p:sldId id="279" r:id="rId26"/>
    <p:sldId id="281" r:id="rId27"/>
    <p:sldId id="282" r:id="rId28"/>
    <p:sldId id="331" r:id="rId29"/>
    <p:sldId id="332" r:id="rId30"/>
    <p:sldId id="333" r:id="rId31"/>
    <p:sldId id="283" r:id="rId32"/>
    <p:sldId id="285" r:id="rId33"/>
    <p:sldId id="335" r:id="rId34"/>
    <p:sldId id="286" r:id="rId35"/>
    <p:sldId id="336" r:id="rId36"/>
    <p:sldId id="284" r:id="rId37"/>
    <p:sldId id="290" r:id="rId38"/>
    <p:sldId id="291" r:id="rId39"/>
    <p:sldId id="292" r:id="rId40"/>
    <p:sldId id="293" r:id="rId41"/>
    <p:sldId id="294" r:id="rId42"/>
    <p:sldId id="295" r:id="rId43"/>
    <p:sldId id="337" r:id="rId44"/>
    <p:sldId id="296" r:id="rId45"/>
    <p:sldId id="289" r:id="rId46"/>
    <p:sldId id="298" r:id="rId47"/>
    <p:sldId id="299" r:id="rId48"/>
    <p:sldId id="300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7" r:id="rId62"/>
    <p:sldId id="316" r:id="rId63"/>
    <p:sldId id="321" r:id="rId64"/>
    <p:sldId id="322" r:id="rId65"/>
    <p:sldId id="323" r:id="rId66"/>
    <p:sldId id="324" r:id="rId67"/>
    <p:sldId id="338" r:id="rId68"/>
    <p:sldId id="339" r:id="rId69"/>
    <p:sldId id="340" r:id="rId70"/>
    <p:sldId id="318" r:id="rId71"/>
    <p:sldId id="325" r:id="rId72"/>
    <p:sldId id="341" r:id="rId73"/>
    <p:sldId id="342" r:id="rId74"/>
    <p:sldId id="326" r:id="rId75"/>
    <p:sldId id="343" r:id="rId76"/>
    <p:sldId id="327" r:id="rId77"/>
    <p:sldId id="344" r:id="rId78"/>
    <p:sldId id="328" r:id="rId79"/>
    <p:sldId id="319" r:id="rId8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3232"/>
    <a:srgbClr val="282828"/>
    <a:srgbClr val="C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427" autoAdjust="0"/>
  </p:normalViewPr>
  <p:slideViewPr>
    <p:cSldViewPr>
      <p:cViewPr varScale="1">
        <p:scale>
          <a:sx n="62" d="100"/>
          <a:sy n="62" d="100"/>
        </p:scale>
        <p:origin x="-159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8569E-AEB6-435D-BCDB-88CC762D854B}" type="datetimeFigureOut">
              <a:rPr lang="en-US" smtClean="0"/>
              <a:t>4/18/2014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58A8DF-82C2-48A3-9C6B-A1830D62B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415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3 types of attendees</a:t>
            </a:r>
          </a:p>
          <a:p>
            <a:r>
              <a:rPr lang="en-US" dirty="0" smtClean="0"/>
              <a:t>-Interested, but not</a:t>
            </a:r>
            <a:r>
              <a:rPr lang="en-US" baseline="0" dirty="0" smtClean="0"/>
              <a:t> having time</a:t>
            </a:r>
          </a:p>
          <a:p>
            <a:r>
              <a:rPr lang="en-US" baseline="0" dirty="0" smtClean="0"/>
              <a:t>-Just curious</a:t>
            </a:r>
          </a:p>
          <a:p>
            <a:r>
              <a:rPr lang="en-US" baseline="0" dirty="0" smtClean="0"/>
              <a:t>-Already makes games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RESOURCE PAGE MENTION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Ask how many of each kind</a:t>
            </a:r>
          </a:p>
          <a:p>
            <a:r>
              <a:rPr lang="en-US" baseline="0" dirty="0" smtClean="0"/>
              <a:t>Introduce yourself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8A8DF-82C2-48A3-9C6B-A1830D62B8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667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a pic from VVVVV showing how it makes a simple jump much harder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8A8DF-82C2-48A3-9C6B-A1830D62B8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38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a pic from VVVVV showing how it makes a simple jump much harder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8A8DF-82C2-48A3-9C6B-A1830D62B8A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38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lot of thought was put into the mechanic, mine was slow and boring</a:t>
            </a:r>
          </a:p>
          <a:p>
            <a:r>
              <a:rPr lang="en-US" dirty="0" smtClean="0"/>
              <a:t>It was also irrelevant, because the aim of my game</a:t>
            </a:r>
            <a:r>
              <a:rPr lang="en-US" baseline="0" dirty="0" smtClean="0"/>
              <a:t> was to kill all the enemies in the level</a:t>
            </a:r>
          </a:p>
          <a:p>
            <a:r>
              <a:rPr lang="en-US" baseline="0" dirty="0" smtClean="0"/>
              <a:t>There are way too many problems with my original game, we can see more in detail with the coming lessons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8A8DF-82C2-48A3-9C6B-A1830D62B8A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38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MARIO RETARDED</a:t>
            </a:r>
            <a:r>
              <a:rPr lang="en-US" baseline="0" dirty="0" smtClean="0"/>
              <a:t> IDEA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8A8DF-82C2-48A3-9C6B-A1830D62B8A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24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Design can trangress limitations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8A8DF-82C2-48A3-9C6B-A1830D62B8A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6361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Too small to draw</a:t>
            </a:r>
            <a:r>
              <a:rPr lang="en-US" baseline="0" dirty="0" smtClean="0"/>
              <a:t> mouth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8A8DF-82C2-48A3-9C6B-A1830D62B8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5838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animation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8A8DF-82C2-48A3-9C6B-A1830D62B8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5838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And this is our next lesson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8A8DF-82C2-48A3-9C6B-A1830D62B8A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0156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 me tell you a 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8A8DF-82C2-48A3-9C6B-A1830D62B8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438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timeled, worked on it for months</a:t>
            </a:r>
          </a:p>
          <a:p>
            <a:endParaRPr lang="en-US" dirty="0" smtClean="0"/>
          </a:p>
          <a:p>
            <a:r>
              <a:rPr lang="en-US" dirty="0" smtClean="0"/>
              <a:t>-We got this idea for a game, about a red dot,</a:t>
            </a:r>
            <a:r>
              <a:rPr lang="en-US" baseline="0" dirty="0" smtClean="0"/>
              <a:t> traversing a maze, that can slow down time</a:t>
            </a:r>
          </a:p>
          <a:p>
            <a:r>
              <a:rPr lang="en-US" baseline="0" dirty="0" smtClean="0"/>
              <a:t>-We created: An engine in a month, a level editor in 2 months, enemies, a voice actor, art, etc..</a:t>
            </a:r>
          </a:p>
          <a:p>
            <a:r>
              <a:rPr lang="en-US" baseline="0" dirty="0" smtClean="0"/>
              <a:t>-We started getting bored, we decided to take a break, and made this prototype in a few hours</a:t>
            </a:r>
          </a:p>
          <a:p>
            <a:r>
              <a:rPr lang="en-US" baseline="0" dirty="0" smtClean="0"/>
              <a:t>It was WAY more fun than the 9 month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8A8DF-82C2-48A3-9C6B-A1830D62B8A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456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3adatan bab2a merakez 3ala el programming and partner</a:t>
            </a:r>
            <a:r>
              <a:rPr lang="en-US" baseline="0" dirty="0" smtClean="0"/>
              <a:t> up with people who do the graphics</a:t>
            </a:r>
          </a:p>
          <a:p>
            <a:r>
              <a:rPr lang="en-US" baseline="0" dirty="0" smtClean="0"/>
              <a:t>Here are some pics of my games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8A8DF-82C2-48A3-9C6B-A1830D62B8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7107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gives you a direction, to know what works and what doesn’t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8A8DF-82C2-48A3-9C6B-A1830D62B8A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4295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8A8DF-82C2-48A3-9C6B-A1830D62B8A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4295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8A8DF-82C2-48A3-9C6B-A1830D62B8A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4295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8A8DF-82C2-48A3-9C6B-A1830D62B8A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4295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8A8DF-82C2-48A3-9C6B-A1830D62B8A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4295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why game jams are a great thing</a:t>
            </a:r>
          </a:p>
          <a:p>
            <a:endParaRPr lang="en-US" dirty="0" smtClean="0"/>
          </a:p>
          <a:p>
            <a:r>
              <a:rPr lang="en-US" dirty="0" smtClean="0"/>
              <a:t>Mention </a:t>
            </a:r>
            <a:r>
              <a:rPr lang="en-US" baseline="0" dirty="0" smtClean="0"/>
              <a:t>ludum dare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8A8DF-82C2-48A3-9C6B-A1830D62B8A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147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8A8DF-82C2-48A3-9C6B-A1830D62B8A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438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think game development looks like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8A8DF-82C2-48A3-9C6B-A1830D62B8A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572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it actually looks like this, you need to get feedback at every step</a:t>
            </a:r>
          </a:p>
          <a:p>
            <a:r>
              <a:rPr lang="en-US" dirty="0" smtClean="0"/>
              <a:t>Let the feedback</a:t>
            </a:r>
            <a:r>
              <a:rPr lang="en-US" baseline="0" dirty="0" smtClean="0"/>
              <a:t> drive the development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8A8DF-82C2-48A3-9C6B-A1830D62B8A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2749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</a:t>
            </a:r>
            <a:r>
              <a:rPr lang="en-US" baseline="0" dirty="0" smtClean="0"/>
              <a:t> time I implemented this was in Concerned Joe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8A8DF-82C2-48A3-9C6B-A1830D62B8A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296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there</a:t>
            </a:r>
            <a:r>
              <a:rPr lang="en-US" baseline="0" dirty="0" smtClean="0"/>
              <a:t> anything missing?</a:t>
            </a:r>
          </a:p>
          <a:p>
            <a:r>
              <a:rPr lang="en-US" baseline="0" dirty="0" smtClean="0"/>
              <a:t>Actually, the most important thing is missing (game design)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8A8DF-82C2-48A3-9C6B-A1830D62B8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6357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added little messages throughout the game to make it more interested, it worked!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8A8DF-82C2-48A3-9C6B-A1830D62B8A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747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But</a:t>
            </a:r>
            <a:r>
              <a:rPr lang="en-US" baseline="0" dirty="0" smtClean="0"/>
              <a:t> people felt the world was too small, and no replay value, so we added these tunnels!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These had a very interesting effect!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8A8DF-82C2-48A3-9C6B-A1830D62B8A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338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Very</a:t>
            </a:r>
            <a:r>
              <a:rPr lang="en-US" baseline="0" dirty="0" smtClean="0"/>
              <a:t> useful trick! Having diverging paths makes the world feel so much bigger than it is.</a:t>
            </a:r>
          </a:p>
          <a:p>
            <a:r>
              <a:rPr lang="en-US" baseline="0" dirty="0" smtClean="0"/>
              <a:t>When you discover 1 secret u didn’t know about, you think, there could be 5 more, or 50, or 500! You don’t know</a:t>
            </a:r>
          </a:p>
          <a:p>
            <a:endParaRPr lang="en-US" baseline="0" dirty="0" smtClean="0"/>
          </a:p>
          <a:p>
            <a:r>
              <a:rPr lang="en-US" baseline="0" dirty="0" smtClean="0"/>
              <a:t>Ok, now here’s a very important term: polish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8A8DF-82C2-48A3-9C6B-A1830D62B8A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8265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Polish makes a HUGE difference, [show the vlambeer demo]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8A8DF-82C2-48A3-9C6B-A1830D62B8A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438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Imagine</a:t>
            </a:r>
            <a:r>
              <a:rPr lang="en-US" baseline="0" dirty="0" smtClean="0"/>
              <a:t> this scenario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8A8DF-82C2-48A3-9C6B-A1830D62B8A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438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completely wrong, no one reads the tutorials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8A8DF-82C2-48A3-9C6B-A1830D62B8A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8772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Because if you just say “3amlt el 3alaya” you’re missing out on way better ways</a:t>
            </a:r>
            <a:r>
              <a:rPr lang="en-US" baseline="0" dirty="0" smtClean="0"/>
              <a:t> to make tutorials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8A8DF-82C2-48A3-9C6B-A1830D62B8A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284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Doesn’t have to be a wall of text, followed by the game,</a:t>
            </a:r>
            <a:r>
              <a:rPr lang="en-US" baseline="0" dirty="0" smtClean="0"/>
              <a:t> can be demonstrated</a:t>
            </a:r>
          </a:p>
          <a:p>
            <a:r>
              <a:rPr lang="en-US" baseline="0" dirty="0" smtClean="0"/>
              <a:t>Only give players what they need to know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8A8DF-82C2-48A3-9C6B-A1830D62B8A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3165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Braid for example, just starts with telling you how to move, nothing else</a:t>
            </a:r>
          </a:p>
          <a:p>
            <a:r>
              <a:rPr lang="en-US" dirty="0" smtClean="0"/>
              <a:t>It tells you how to jump</a:t>
            </a:r>
            <a:r>
              <a:rPr lang="en-US" baseline="0" dirty="0" smtClean="0"/>
              <a:t> when you get to the first gap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8A8DF-82C2-48A3-9C6B-A1830D62B8A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532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Super meat boy did it really well,</a:t>
            </a:r>
            <a:r>
              <a:rPr lang="en-US" baseline="0" dirty="0" smtClean="0"/>
              <a:t> showing that you can jump farther by running</a:t>
            </a:r>
          </a:p>
          <a:p>
            <a:r>
              <a:rPr lang="en-US" baseline="0" dirty="0" smtClean="0"/>
              <a:t>If you were just told, you’d forget, you have to learn it yourself</a:t>
            </a:r>
          </a:p>
          <a:p>
            <a:r>
              <a:rPr lang="en-US" baseline="0" dirty="0" smtClean="0"/>
              <a:t>There’s no other thing, there’s no distraction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8A8DF-82C2-48A3-9C6B-A1830D62B8A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202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It’s the most neglected, I didn’t know what it was before I started</a:t>
            </a:r>
          </a:p>
          <a:p>
            <a:r>
              <a:rPr lang="en-US" dirty="0" smtClean="0"/>
              <a:t>Hopefully by the end of this talk you’ll have an idea what it is</a:t>
            </a:r>
          </a:p>
          <a:p>
            <a:r>
              <a:rPr lang="en-US" dirty="0" smtClean="0"/>
              <a:t>And why it’s so important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8A8DF-82C2-48A3-9C6B-A1830D62B8A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0388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opposed to our own game, where we badly introduced the time button</a:t>
            </a:r>
          </a:p>
          <a:p>
            <a:r>
              <a:rPr lang="en-US" dirty="0" smtClean="0"/>
              <a:t>People didn’t know you</a:t>
            </a:r>
            <a:r>
              <a:rPr lang="en-US" baseline="0" dirty="0" smtClean="0"/>
              <a:t> had to stand on it, kept trying other things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8A8DF-82C2-48A3-9C6B-A1830D62B8A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3338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Frustration</a:t>
            </a:r>
            <a:r>
              <a:rPr lang="en-US" baseline="0" dirty="0" smtClean="0"/>
              <a:t> and difficulty are two different things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Some people make a game hard, but it’s frustrating, not difficult, so players hate it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8A8DF-82C2-48A3-9C6B-A1830D62B8A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438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Like when the player loses because it was the game’s fault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8A8DF-82C2-48A3-9C6B-A1830D62B8A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48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for example, there’s no indication when</a:t>
            </a:r>
            <a:r>
              <a:rPr lang="en-US" baseline="0" dirty="0" smtClean="0"/>
              <a:t> zombies are hitting you, that’s unfair!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8A8DF-82C2-48A3-9C6B-A1830D62B8A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041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Dark Souls is a bruttal difficult game, but NOT frustrating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8A8DF-82C2-48A3-9C6B-A1830D62B8A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128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There’s so many traps, but everything</a:t>
            </a:r>
            <a:r>
              <a:rPr lang="en-US" baseline="0" dirty="0" smtClean="0"/>
              <a:t> can be avoided if you’re good enough</a:t>
            </a:r>
          </a:p>
          <a:p>
            <a:r>
              <a:rPr lang="en-US" baseline="0" dirty="0" smtClean="0"/>
              <a:t>The game has rules and does not break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8A8DF-82C2-48A3-9C6B-A1830D62B8A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4261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Like any game, there are treasure chests, one of them, when you</a:t>
            </a:r>
            <a:r>
              <a:rPr lang="en-US" baseline="0" dirty="0" smtClean="0"/>
              <a:t> open it, this happens</a:t>
            </a:r>
          </a:p>
          <a:p>
            <a:r>
              <a:rPr lang="en-US" baseline="0" dirty="0" smtClean="0"/>
              <a:t>A lot of people were saying this was unfair, that any chest could be this monster, but actually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8A8DF-82C2-48A3-9C6B-A1830D62B8A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9181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There’s a very tiny difference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8A8DF-82C2-48A3-9C6B-A1830D62B8A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9037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Super meat boy also did it well, with instant replay</a:t>
            </a:r>
          </a:p>
          <a:p>
            <a:r>
              <a:rPr lang="en-US" dirty="0" smtClean="0"/>
              <a:t>The time you are not in control is almost non existent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8A8DF-82C2-48A3-9C6B-A1830D62B8A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5017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You need to expect this, the first game won’t be a massive success, at all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Even if you’re an experienced programmer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Start</a:t>
            </a:r>
            <a:r>
              <a:rPr lang="en-US" baseline="0" dirty="0" smtClean="0"/>
              <a:t> small, you’ll learn a lot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8A8DF-82C2-48A3-9C6B-A1830D62B8A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43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 ekhtesar, the game designer is the one who decides what a game</a:t>
            </a:r>
            <a:r>
              <a:rPr lang="en-US" baseline="0" dirty="0" smtClean="0"/>
              <a:t> should be</a:t>
            </a:r>
          </a:p>
          <a:p>
            <a:r>
              <a:rPr lang="en-US" baseline="0" dirty="0" smtClean="0"/>
              <a:t>The game designer takes all these separate parts and makes an experience out of it</a:t>
            </a:r>
          </a:p>
          <a:p>
            <a:r>
              <a:rPr lang="en-US" baseline="0" dirty="0" smtClean="0"/>
              <a:t>Some examples in the next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8A8DF-82C2-48A3-9C6B-A1830D62B8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8562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</a:t>
            </a:r>
            <a:r>
              <a:rPr lang="en-US" baseline="0" dirty="0" smtClean="0"/>
              <a:t> a problem in the way we look at games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problem is in understanding the capabilities of the new medium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8A8DF-82C2-48A3-9C6B-A1830D62B8A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438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Like silent films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8A8DF-82C2-48A3-9C6B-A1830D62B8A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7337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Dark souls is a good</a:t>
            </a:r>
            <a:r>
              <a:rPr lang="en-US" baseline="0" dirty="0" smtClean="0"/>
              <a:t> example, but there’s an even better 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8A8DF-82C2-48A3-9C6B-A1830D62B8A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3217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Tell my</a:t>
            </a:r>
            <a:r>
              <a:rPr lang="en-US" baseline="0" dirty="0" smtClean="0"/>
              <a:t> story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8A8DF-82C2-48A3-9C6B-A1830D62B8A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82467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3ashan keda I make a games, it’s bigger than leisure, it’s 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8A8DF-82C2-48A3-9C6B-A1830D62B8A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438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Newspaper stand, not knowing where to</a:t>
            </a:r>
            <a:r>
              <a:rPr lang="en-US" baseline="0" dirty="0" smtClean="0"/>
              <a:t> eat, no one is there to help you with map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8A8DF-82C2-48A3-9C6B-A1830D62B8A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32561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 bribe</a:t>
            </a:r>
            <a:r>
              <a:rPr lang="en-US" baseline="0" dirty="0" smtClean="0"/>
              <a:t> and let someone in?</a:t>
            </a:r>
          </a:p>
          <a:p>
            <a:r>
              <a:rPr lang="en-US" baseline="0" dirty="0" smtClean="0"/>
              <a:t>Make sure someone stays out?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8A8DF-82C2-48A3-9C6B-A1830D62B8A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8428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matter who you are or what field</a:t>
            </a:r>
            <a:r>
              <a:rPr lang="en-US" baseline="0" dirty="0" smtClean="0"/>
              <a:t> you’re interested in, as way to communicate and express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8A8DF-82C2-48A3-9C6B-A1830D62B8A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33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Game</a:t>
            </a:r>
            <a:r>
              <a:rPr lang="en-US" baseline="0" dirty="0" smtClean="0"/>
              <a:t> design decisions range from big to the tiny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8A8DF-82C2-48A3-9C6B-A1830D62B8A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704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is impossible</a:t>
            </a:r>
            <a:r>
              <a:rPr lang="en-US" baseline="0" dirty="0" smtClean="0"/>
              <a:t> to cover in one talk</a:t>
            </a:r>
          </a:p>
          <a:p>
            <a:r>
              <a:rPr lang="en-US" baseline="0" dirty="0" smtClean="0"/>
              <a:t>Experience is vastly important, to know what works and what doesn’t</a:t>
            </a:r>
          </a:p>
          <a:p>
            <a:r>
              <a:rPr lang="en-US" baseline="0" dirty="0" smtClean="0"/>
              <a:t>But I will try to tell you what I’ve learned in game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8A8DF-82C2-48A3-9C6B-A1830D62B8A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83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El fekra mesh fel fekra, el fekra fel tatbee2</a:t>
            </a:r>
          </a:p>
          <a:p>
            <a:r>
              <a:rPr lang="en-US" dirty="0" smtClean="0"/>
              <a:t>Let me tell you about my first game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8A8DF-82C2-48A3-9C6B-A1830D62B8A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43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My</a:t>
            </a:r>
            <a:r>
              <a:rPr lang="en-US" baseline="0" dirty="0" smtClean="0"/>
              <a:t> game is about flipping gravity, so is his game</a:t>
            </a:r>
          </a:p>
          <a:p>
            <a:r>
              <a:rPr lang="en-US" baseline="0" dirty="0" smtClean="0"/>
              <a:t>My game earned nothing, his earned millions</a:t>
            </a:r>
          </a:p>
          <a:p>
            <a:r>
              <a:rPr lang="en-US" baseline="0" dirty="0" smtClean="0"/>
              <a:t>They both have the same idea, but VVVV has great execution</a:t>
            </a:r>
          </a:p>
          <a:p>
            <a:r>
              <a:rPr lang="en-US" baseline="0" dirty="0" smtClean="0"/>
              <a:t>They both even have similar code, maybe mine has better graphics</a:t>
            </a:r>
          </a:p>
          <a:p>
            <a:r>
              <a:rPr lang="en-US" baseline="0" dirty="0" smtClean="0"/>
              <a:t>But GAME DESIGN is the difference, hope you’re convinced it’s important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8A8DF-82C2-48A3-9C6B-A1830D62B8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84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80C12-9CB3-4CB4-8F5B-71EBE4D8FD2C}" type="datetimeFigureOut">
              <a:rPr lang="en-US" smtClean="0"/>
              <a:t>4/18/2014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055C0-2C3E-4F16-BA13-C0118FD5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163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80C12-9CB3-4CB4-8F5B-71EBE4D8FD2C}" type="datetimeFigureOut">
              <a:rPr lang="en-US" smtClean="0"/>
              <a:t>4/18/2014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055C0-2C3E-4F16-BA13-C0118FD5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65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80C12-9CB3-4CB4-8F5B-71EBE4D8FD2C}" type="datetimeFigureOut">
              <a:rPr lang="en-US" smtClean="0"/>
              <a:t>4/18/2014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055C0-2C3E-4F16-BA13-C0118FD5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482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282828"/>
                </a:solidFill>
                <a:latin typeface="Raleway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733799"/>
          </a:xfrm>
        </p:spPr>
        <p:txBody>
          <a:bodyPr/>
          <a:lstStyle>
            <a:lvl1pPr>
              <a:defRPr>
                <a:solidFill>
                  <a:srgbClr val="282828"/>
                </a:solidFill>
              </a:defRPr>
            </a:lvl1pPr>
            <a:lvl2pPr>
              <a:defRPr>
                <a:solidFill>
                  <a:srgbClr val="282828"/>
                </a:solidFill>
              </a:defRPr>
            </a:lvl2pPr>
            <a:lvl3pPr>
              <a:defRPr>
                <a:solidFill>
                  <a:srgbClr val="282828"/>
                </a:solidFill>
              </a:defRPr>
            </a:lvl3pPr>
            <a:lvl4pPr>
              <a:defRPr>
                <a:solidFill>
                  <a:srgbClr val="282828"/>
                </a:solidFill>
              </a:defRPr>
            </a:lvl4pPr>
            <a:lvl5pPr>
              <a:defRPr>
                <a:solidFill>
                  <a:srgbClr val="282828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80C12-9CB3-4CB4-8F5B-71EBE4D8FD2C}" type="datetimeFigureOut">
              <a:rPr lang="en-US" smtClean="0"/>
              <a:t>4/18/2014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055C0-2C3E-4F16-BA13-C0118FD5DCB4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http://www.catreloaded.org/bootcamp/img/organizers/3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549468"/>
            <a:ext cx="1790700" cy="115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catreloaded.org/bootcamp/img/organizers/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5732246"/>
            <a:ext cx="2333625" cy="79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catreloaded.org/bootcamp/img/organizers/1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635984"/>
            <a:ext cx="1067151" cy="1069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44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80C12-9CB3-4CB4-8F5B-71EBE4D8FD2C}" type="datetimeFigureOut">
              <a:rPr lang="en-US" smtClean="0"/>
              <a:t>4/18/2014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055C0-2C3E-4F16-BA13-C0118FD5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291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80C12-9CB3-4CB4-8F5B-71EBE4D8FD2C}" type="datetimeFigureOut">
              <a:rPr lang="en-US" smtClean="0"/>
              <a:t>4/18/2014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055C0-2C3E-4F16-BA13-C0118FD5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62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80C12-9CB3-4CB4-8F5B-71EBE4D8FD2C}" type="datetimeFigureOut">
              <a:rPr lang="en-US" smtClean="0"/>
              <a:t>4/18/2014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055C0-2C3E-4F16-BA13-C0118FD5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27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80C12-9CB3-4CB4-8F5B-71EBE4D8FD2C}" type="datetimeFigureOut">
              <a:rPr lang="en-US" smtClean="0"/>
              <a:t>4/18/2014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055C0-2C3E-4F16-BA13-C0118FD5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343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80C12-9CB3-4CB4-8F5B-71EBE4D8FD2C}" type="datetimeFigureOut">
              <a:rPr lang="en-US" smtClean="0"/>
              <a:t>4/18/2014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055C0-2C3E-4F16-BA13-C0118FD5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381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80C12-9CB3-4CB4-8F5B-71EBE4D8FD2C}" type="datetimeFigureOut">
              <a:rPr lang="en-US" smtClean="0"/>
              <a:t>4/18/2014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055C0-2C3E-4F16-BA13-C0118FD5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8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80C12-9CB3-4CB4-8F5B-71EBE4D8FD2C}" type="datetimeFigureOut">
              <a:rPr lang="en-US" smtClean="0"/>
              <a:t>4/18/2014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055C0-2C3E-4F16-BA13-C0118FD5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289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80C12-9CB3-4CB4-8F5B-71EBE4D8FD2C}" type="datetimeFigureOut">
              <a:rPr lang="en-US" smtClean="0"/>
              <a:t>4/18/2014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055C0-2C3E-4F16-BA13-C0118FD5D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911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76400"/>
            <a:ext cx="7772400" cy="1470025"/>
          </a:xfrm>
        </p:spPr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C83232"/>
                </a:solidFill>
                <a:latin typeface="Bebas Neue" pitchFamily="34" charset="0"/>
              </a:rPr>
              <a:t>Demystifying</a:t>
            </a:r>
            <a:endParaRPr lang="en-US" sz="9600" dirty="0">
              <a:solidFill>
                <a:srgbClr val="282828"/>
              </a:solidFill>
              <a:latin typeface="Bebas Neue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0559" y="4343400"/>
            <a:ext cx="6400800" cy="1752600"/>
          </a:xfrm>
        </p:spPr>
        <p:txBody>
          <a:bodyPr/>
          <a:lstStyle/>
          <a:p>
            <a:r>
              <a:rPr lang="en-US" dirty="0" smtClean="0"/>
              <a:t>Omar Shehata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05000" y="2667000"/>
            <a:ext cx="513191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solidFill>
                  <a:srgbClr val="282828"/>
                </a:solidFill>
                <a:latin typeface="Bebas Neue" pitchFamily="34" charset="0"/>
              </a:rPr>
              <a:t>Game Design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58363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Raleway" pitchFamily="34" charset="0"/>
              </a:rPr>
              <a:t>Some games I’ve made</a:t>
            </a:r>
            <a:endParaRPr lang="en-US" dirty="0"/>
          </a:p>
        </p:txBody>
      </p:sp>
      <p:pic>
        <p:nvPicPr>
          <p:cNvPr id="4" name="Picture 2" descr="D:\Dropbox\Omar\2013-03-26 20.56.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295400"/>
            <a:ext cx="6324600" cy="421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50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does it take to make a game?</a:t>
            </a:r>
            <a:endParaRPr lang="en-US" dirty="0"/>
          </a:p>
        </p:txBody>
      </p:sp>
      <p:pic>
        <p:nvPicPr>
          <p:cNvPr id="1026" name="Picture 2" descr="http://www.clker.com/cliparts/U/F/n/1/i/2/binary-file-m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02081">
            <a:off x="960183" y="1696585"/>
            <a:ext cx="1405902" cy="153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29224" y="3449368"/>
            <a:ext cx="1867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Programming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974136" y="3449367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Art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926136" y="3449368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Sound</a:t>
            </a:r>
            <a:endParaRPr lang="en-US" sz="2400" dirty="0"/>
          </a:p>
        </p:txBody>
      </p:sp>
      <p:pic>
        <p:nvPicPr>
          <p:cNvPr id="1028" name="Picture 4" descr="http://www.picgifs.com/clip-art/activities/painting/clip-art-painting-42998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683955"/>
            <a:ext cx="2024063" cy="171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clipartbest.com/cliparts/4i9/abo/4i9aboxiE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623" y="1735564"/>
            <a:ext cx="2058367" cy="161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90600" y="4535608"/>
            <a:ext cx="7257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The Three “Pillars” of Game Development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07204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8800"/>
            <a:ext cx="8229600" cy="2392362"/>
          </a:xfrm>
        </p:spPr>
        <p:txBody>
          <a:bodyPr>
            <a:normAutofit/>
          </a:bodyPr>
          <a:lstStyle/>
          <a:p>
            <a:r>
              <a:rPr lang="en-US" sz="7200" dirty="0" smtClean="0"/>
              <a:t>What is </a:t>
            </a:r>
            <a:br>
              <a:rPr lang="en-US" sz="7200" dirty="0" smtClean="0"/>
            </a:br>
            <a:r>
              <a:rPr lang="en-US" sz="7200" dirty="0" smtClean="0">
                <a:solidFill>
                  <a:srgbClr val="C83232"/>
                </a:solidFill>
              </a:rPr>
              <a:t>Game Design </a:t>
            </a:r>
            <a:r>
              <a:rPr lang="en-US" sz="7200" dirty="0" smtClean="0"/>
              <a:t>?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10085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83232"/>
                </a:solidFill>
              </a:rPr>
              <a:t>Game Design </a:t>
            </a:r>
            <a:r>
              <a:rPr lang="en-US" dirty="0" smtClean="0"/>
              <a:t>is: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act of deciding what a game should be</a:t>
            </a:r>
          </a:p>
          <a:p>
            <a:r>
              <a:rPr lang="en-US" dirty="0" smtClean="0"/>
              <a:t>A game is more than the sum of its parts</a:t>
            </a:r>
          </a:p>
          <a:p>
            <a:pPr lvl="1"/>
            <a:r>
              <a:rPr lang="en-US" u="sng" dirty="0" smtClean="0"/>
              <a:t>Programmers</a:t>
            </a:r>
            <a:r>
              <a:rPr lang="en-US" dirty="0" smtClean="0"/>
              <a:t> write the </a:t>
            </a:r>
            <a:r>
              <a:rPr lang="en-US" u="sng" dirty="0" smtClean="0"/>
              <a:t>code</a:t>
            </a:r>
          </a:p>
          <a:p>
            <a:pPr lvl="1"/>
            <a:r>
              <a:rPr lang="en-US" u="sng" dirty="0" smtClean="0"/>
              <a:t>Artists</a:t>
            </a:r>
            <a:r>
              <a:rPr lang="en-US" dirty="0" smtClean="0"/>
              <a:t> craft the </a:t>
            </a:r>
            <a:r>
              <a:rPr lang="en-US" u="sng" dirty="0" smtClean="0"/>
              <a:t>graphics</a:t>
            </a:r>
          </a:p>
          <a:p>
            <a:pPr lvl="1"/>
            <a:r>
              <a:rPr lang="en-US" u="sng" dirty="0" smtClean="0"/>
              <a:t>Musicians</a:t>
            </a:r>
            <a:r>
              <a:rPr lang="en-US" dirty="0" smtClean="0"/>
              <a:t> make the </a:t>
            </a:r>
            <a:r>
              <a:rPr lang="en-US" u="sng" dirty="0" smtClean="0"/>
              <a:t>music &amp; sfx</a:t>
            </a:r>
          </a:p>
          <a:p>
            <a:pPr lvl="1"/>
            <a:r>
              <a:rPr lang="en-US" dirty="0" smtClean="0">
                <a:solidFill>
                  <a:srgbClr val="C80000"/>
                </a:solidFill>
              </a:rPr>
              <a:t>Game designers </a:t>
            </a:r>
            <a:r>
              <a:rPr lang="en-US" dirty="0" smtClean="0"/>
              <a:t>makes the </a:t>
            </a:r>
            <a:r>
              <a:rPr lang="en-US" dirty="0" smtClean="0">
                <a:solidFill>
                  <a:srgbClr val="C80000"/>
                </a:solidFill>
              </a:rPr>
              <a:t>game</a:t>
            </a:r>
            <a:endParaRPr lang="en-US" dirty="0">
              <a:solidFill>
                <a:srgbClr val="C8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59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sort of decisions?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Big decisions like</a:t>
            </a:r>
          </a:p>
          <a:p>
            <a:pPr lvl="1"/>
            <a:r>
              <a:rPr lang="en-US" dirty="0" smtClean="0"/>
              <a:t>The game mechanics &amp; theme (military shooter or sci-fi adventure)</a:t>
            </a:r>
            <a:endParaRPr lang="en-US" dirty="0"/>
          </a:p>
          <a:p>
            <a:r>
              <a:rPr lang="en-US" dirty="0" smtClean="0"/>
              <a:t>Small decisions like</a:t>
            </a:r>
          </a:p>
          <a:p>
            <a:pPr lvl="1"/>
            <a:r>
              <a:rPr lang="en-US" dirty="0" smtClean="0"/>
              <a:t>How high a character jumps</a:t>
            </a:r>
          </a:p>
          <a:p>
            <a:pPr lvl="1"/>
            <a:r>
              <a:rPr lang="en-US" dirty="0" smtClean="0"/>
              <a:t>How much health the player has</a:t>
            </a:r>
          </a:p>
          <a:p>
            <a:pPr lvl="1"/>
            <a:r>
              <a:rPr lang="en-US" dirty="0" smtClean="0"/>
              <a:t>The speed of the enemies</a:t>
            </a:r>
          </a:p>
          <a:p>
            <a:pPr lvl="1"/>
            <a:r>
              <a:rPr lang="en-US" dirty="0" smtClean="0"/>
              <a:t>Level design</a:t>
            </a:r>
          </a:p>
          <a:p>
            <a:pPr lvl="1"/>
            <a:r>
              <a:rPr lang="en-US" dirty="0" smtClean="0"/>
              <a:t>Etc..</a:t>
            </a:r>
          </a:p>
        </p:txBody>
      </p:sp>
    </p:spTree>
    <p:extLst>
      <p:ext uri="{BB962C8B-B14F-4D97-AF65-F5344CB8AC3E}">
        <p14:creationId xmlns:p14="http://schemas.microsoft.com/office/powerpoint/2010/main" val="119407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9200"/>
            <a:ext cx="8229600" cy="3382962"/>
          </a:xfrm>
        </p:spPr>
        <p:txBody>
          <a:bodyPr>
            <a:noAutofit/>
          </a:bodyPr>
          <a:lstStyle/>
          <a:p>
            <a:r>
              <a:rPr lang="en-US" sz="8800" dirty="0" smtClean="0"/>
              <a:t>Game Design is a </a:t>
            </a:r>
            <a:r>
              <a:rPr lang="en-US" sz="8800" dirty="0" smtClean="0">
                <a:solidFill>
                  <a:srgbClr val="C80000"/>
                </a:solidFill>
              </a:rPr>
              <a:t>big</a:t>
            </a:r>
            <a:r>
              <a:rPr lang="en-US" sz="8800" dirty="0" smtClean="0"/>
              <a:t> topic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27451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2400" y="198438"/>
            <a:ext cx="9296400" cy="48307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Lesson #1</a:t>
            </a:r>
            <a:br>
              <a:rPr lang="en-US" sz="3200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6000" dirty="0" smtClean="0"/>
              <a:t>Ideas are </a:t>
            </a:r>
            <a:r>
              <a:rPr lang="en-US" sz="6000" dirty="0" smtClean="0">
                <a:solidFill>
                  <a:srgbClr val="C80000"/>
                </a:solidFill>
              </a:rPr>
              <a:t>cheap</a:t>
            </a:r>
            <a:r>
              <a:rPr lang="en-US" sz="6000" dirty="0" smtClean="0"/>
              <a:t>,</a:t>
            </a:r>
            <a:br>
              <a:rPr lang="en-US" sz="6000" dirty="0" smtClean="0"/>
            </a:br>
            <a:r>
              <a:rPr lang="en-US" sz="6000" dirty="0" smtClean="0"/>
              <a:t> it’s all about </a:t>
            </a:r>
            <a:r>
              <a:rPr lang="en-US" sz="6000" dirty="0" smtClean="0">
                <a:solidFill>
                  <a:srgbClr val="C80000"/>
                </a:solidFill>
              </a:rPr>
              <a:t>execution</a:t>
            </a:r>
            <a:endParaRPr lang="en-US" sz="6000" dirty="0">
              <a:solidFill>
                <a:srgbClr val="C8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37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0200" y="4664035"/>
            <a:ext cx="89479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 smtClean="0">
                <a:latin typeface="Raleway" pitchFamily="34" charset="0"/>
              </a:rPr>
              <a:t>$0</a:t>
            </a:r>
            <a:endParaRPr lang="en-US" sz="4500" dirty="0">
              <a:latin typeface="Raleway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88031" y="4191000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Raleway" pitchFamily="34" charset="0"/>
              </a:rPr>
              <a:t>VVVVVV</a:t>
            </a:r>
            <a:endParaRPr lang="en-US" b="1" dirty="0">
              <a:latin typeface="Raleway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10200" y="4664035"/>
            <a:ext cx="307327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 smtClean="0">
                <a:latin typeface="Raleway" pitchFamily="34" charset="0"/>
              </a:rPr>
              <a:t>~$600,000</a:t>
            </a:r>
            <a:endParaRPr lang="en-US" sz="4500" dirty="0">
              <a:latin typeface="Raleway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98" y="843841"/>
            <a:ext cx="3914016" cy="2864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503506" y="4191000"/>
            <a:ext cx="1132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Raleway" pitchFamily="34" charset="0"/>
              </a:rPr>
              <a:t>Valiance</a:t>
            </a:r>
            <a:endParaRPr lang="en-US" b="1" dirty="0">
              <a:latin typeface="Raleway" pitchFamily="34" charset="0"/>
            </a:endParaRPr>
          </a:p>
        </p:txBody>
      </p:sp>
      <p:pic>
        <p:nvPicPr>
          <p:cNvPr id="2050" name="Picture 2" descr="http://ufvcascade.ca/wp-content/uploads/2010/11/vvvvvv_jul15_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514203"/>
            <a:ext cx="4699000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00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were the games different?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 implemented it as a clever puzzle mechanic 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(mine was added arbitrarily for extra action)</a:t>
            </a:r>
          </a:p>
        </p:txBody>
      </p:sp>
    </p:spTree>
    <p:extLst>
      <p:ext uri="{BB962C8B-B14F-4D97-AF65-F5344CB8AC3E}">
        <p14:creationId xmlns:p14="http://schemas.microsoft.com/office/powerpoint/2010/main" val="345654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81000"/>
            <a:ext cx="6614160" cy="493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010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Raleway" pitchFamily="34" charset="0"/>
              </a:rPr>
              <a:t>Who Am I?</a:t>
            </a:r>
            <a:endParaRPr lang="en-US" b="1" dirty="0">
              <a:latin typeface="Raleway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Omar Shehata</a:t>
            </a:r>
          </a:p>
          <a:p>
            <a:r>
              <a:rPr lang="en-US" dirty="0" smtClean="0"/>
              <a:t>Student at Alexandria University</a:t>
            </a:r>
          </a:p>
          <a:p>
            <a:r>
              <a:rPr lang="en-US" dirty="0" smtClean="0"/>
              <a:t>Game Developer/Programmer</a:t>
            </a:r>
          </a:p>
          <a:p>
            <a:r>
              <a:rPr lang="en-US" dirty="0" smtClean="0"/>
              <a:t>Making games for 6 years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16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were the games different?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mechanic was </a:t>
            </a:r>
            <a:r>
              <a:rPr lang="en-US" i="1" dirty="0" smtClean="0"/>
              <a:t>fun</a:t>
            </a:r>
            <a:r>
              <a:rPr lang="en-US" dirty="0" smtClean="0"/>
              <a:t>: switching gravity was instant</a:t>
            </a:r>
          </a:p>
          <a:p>
            <a:r>
              <a:rPr lang="en-US" dirty="0" smtClean="0"/>
              <a:t>Mine was really slow, and wasn’t really relevant to the game’s theme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66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ideas really </a:t>
            </a:r>
            <a:r>
              <a:rPr lang="en-US" i="1" dirty="0" smtClean="0"/>
              <a:t>are</a:t>
            </a:r>
            <a:r>
              <a:rPr lang="en-US" dirty="0" smtClean="0"/>
              <a:t> cheap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Everyone has ideas for games</a:t>
            </a:r>
          </a:p>
          <a:p>
            <a:r>
              <a:rPr lang="en-US" dirty="0" smtClean="0"/>
              <a:t>Most people think of games in terms of story or theme, not in terms of game mechanics and design</a:t>
            </a:r>
          </a:p>
          <a:p>
            <a:r>
              <a:rPr lang="en-US" dirty="0" smtClean="0"/>
              <a:t>Whether the idea will make a good game depends on the designer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20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bowsershrine.com/Images/Info/Screens/bowsersm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143000"/>
            <a:ext cx="3744684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nubiteki.com/wp-content/uploads/2013/04/Super-Mari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062989"/>
            <a:ext cx="4267136" cy="343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62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554162"/>
          </a:xfrm>
        </p:spPr>
        <p:txBody>
          <a:bodyPr>
            <a:normAutofit/>
          </a:bodyPr>
          <a:lstStyle/>
          <a:p>
            <a:r>
              <a:rPr lang="en-US" dirty="0" smtClean="0"/>
              <a:t>Why Does Mario </a:t>
            </a:r>
            <a:r>
              <a:rPr lang="en-US" smtClean="0"/>
              <a:t>Have </a:t>
            </a:r>
            <a:r>
              <a:rPr lang="en-US" smtClean="0"/>
              <a:t>a Mustache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6146" name="Picture 2" descr="http://cache.desktopnexus.com/thumbnails/23720-bigthumbnai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874520"/>
            <a:ext cx="561331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09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554162"/>
          </a:xfrm>
        </p:spPr>
        <p:txBody>
          <a:bodyPr>
            <a:normAutofit/>
          </a:bodyPr>
          <a:lstStyle/>
          <a:p>
            <a:r>
              <a:rPr lang="en-US" dirty="0" smtClean="0"/>
              <a:t>Why Does Mario Wear Overalls?</a:t>
            </a:r>
            <a:endParaRPr lang="en-US" dirty="0"/>
          </a:p>
        </p:txBody>
      </p:sp>
      <p:pic>
        <p:nvPicPr>
          <p:cNvPr id="7170" name="Picture 2" descr="overall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438400"/>
            <a:ext cx="5586095" cy="185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64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5000"/>
            <a:ext cx="8153400" cy="2057400"/>
          </a:xfrm>
        </p:spPr>
        <p:txBody>
          <a:bodyPr>
            <a:normAutofit/>
          </a:bodyPr>
          <a:lstStyle/>
          <a:p>
            <a:r>
              <a:rPr lang="en-US" dirty="0" smtClean="0"/>
              <a:t>So how do I know if a game idea is good or not?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45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2400" y="198438"/>
            <a:ext cx="9296400" cy="48307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Lesson #2</a:t>
            </a:r>
            <a:br>
              <a:rPr lang="en-US" sz="3200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6000" dirty="0" smtClean="0"/>
              <a:t>Prototyping is </a:t>
            </a:r>
            <a:br>
              <a:rPr lang="en-US" sz="6000" dirty="0" smtClean="0"/>
            </a:br>
            <a:r>
              <a:rPr lang="en-US" sz="6000" dirty="0" smtClean="0">
                <a:solidFill>
                  <a:srgbClr val="C80000"/>
                </a:solidFill>
              </a:rPr>
              <a:t>crucial!</a:t>
            </a:r>
            <a:endParaRPr lang="en-US" sz="6000" dirty="0">
              <a:solidFill>
                <a:srgbClr val="C8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94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953000" y="2057400"/>
            <a:ext cx="30480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282828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28282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28282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28282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28282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Pic of Joe prototype</a:t>
            </a:r>
            <a:endParaRPr lang="en-US" dirty="0"/>
          </a:p>
        </p:txBody>
      </p:sp>
      <p:pic>
        <p:nvPicPr>
          <p:cNvPr id="5" name="Picture 2" descr="http://img269.imageshack.us/img269/2905/screen3l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295399"/>
            <a:ext cx="6172200" cy="396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23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4-hour prototype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371600"/>
            <a:ext cx="5257801" cy="385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385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Concerned Joe was worth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62200" y="2209800"/>
            <a:ext cx="390042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/>
              <a:t>$15,000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15358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Raleway" pitchFamily="34" charset="0"/>
              </a:rPr>
              <a:t>Some games I’ve made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349021"/>
            <a:ext cx="5486400" cy="4015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743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5000"/>
            <a:ext cx="8229600" cy="2286000"/>
          </a:xfrm>
        </p:spPr>
        <p:txBody>
          <a:bodyPr>
            <a:normAutofit/>
          </a:bodyPr>
          <a:lstStyle/>
          <a:p>
            <a:r>
              <a:rPr lang="en-US" dirty="0" smtClean="0"/>
              <a:t>Prototyping saves you </a:t>
            </a:r>
            <a:r>
              <a:rPr lang="en-US" dirty="0" smtClean="0">
                <a:solidFill>
                  <a:srgbClr val="C83232"/>
                </a:solidFill>
              </a:rPr>
              <a:t>a lot of effort</a:t>
            </a:r>
            <a:r>
              <a:rPr lang="en-US" dirty="0" smtClean="0"/>
              <a:t> on an idea that </a:t>
            </a:r>
            <a:r>
              <a:rPr lang="en-US" dirty="0" smtClean="0">
                <a:solidFill>
                  <a:srgbClr val="C83232"/>
                </a:solidFill>
              </a:rPr>
              <a:t>doesn’t work</a:t>
            </a:r>
            <a:endParaRPr lang="en-US" dirty="0">
              <a:solidFill>
                <a:srgbClr val="C8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11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Prototypes can go far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95400"/>
            <a:ext cx="2482665" cy="4179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 descr="http://cdn.akamai.steamstatic.com/steam/apps/40800/ss_652092068cc0d5e75fe3f199ad1bbc395806c1f2.1920x1080.jpg?t=138673086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98" y="1708785"/>
            <a:ext cx="5960533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77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Prototypes can go far</a:t>
            </a:r>
            <a:endParaRPr lang="en-US" dirty="0"/>
          </a:p>
        </p:txBody>
      </p:sp>
      <p:pic>
        <p:nvPicPr>
          <p:cNvPr id="5" name="Picture 2" descr="E:\Documents\GGJ Pres\spelunky-pc-scree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371600"/>
            <a:ext cx="5282168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44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Prototypes can go far</a:t>
            </a:r>
            <a:endParaRPr lang="en-US" dirty="0"/>
          </a:p>
        </p:txBody>
      </p:sp>
      <p:pic>
        <p:nvPicPr>
          <p:cNvPr id="9218" name="Picture 2" descr="http://spelunkyworld.com/images/spelunky-ss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447800"/>
            <a:ext cx="6779358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39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Prototypes can go far</a:t>
            </a:r>
            <a:endParaRPr lang="en-US" dirty="0"/>
          </a:p>
        </p:txBody>
      </p:sp>
      <p:pic>
        <p:nvPicPr>
          <p:cNvPr id="10242" name="Picture 2" descr="http://www.mazeforge.com/Words/wp-content/uploads/2007/11/narbacular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371600"/>
            <a:ext cx="5425440" cy="397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44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Prototypes can go far</a:t>
            </a:r>
            <a:endParaRPr lang="en-US" dirty="0"/>
          </a:p>
        </p:txBody>
      </p:sp>
      <p:pic>
        <p:nvPicPr>
          <p:cNvPr id="11266" name="Picture 2" descr="http://upload.wikimedia.org/wikipedia/en/9/9f/Portal_standalonebo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840" y="1371600"/>
            <a:ext cx="2857500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70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Jams are great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1304925"/>
            <a:ext cx="7143750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994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2400" y="198438"/>
            <a:ext cx="9296400" cy="48307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Lesson #3</a:t>
            </a:r>
            <a:br>
              <a:rPr lang="en-US" sz="3200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6000" dirty="0" smtClean="0"/>
              <a:t>Follow the </a:t>
            </a:r>
            <a:r>
              <a:rPr lang="en-US" sz="6000" dirty="0" smtClean="0">
                <a:solidFill>
                  <a:srgbClr val="C80000"/>
                </a:solidFill>
              </a:rPr>
              <a:t>feedback loop</a:t>
            </a:r>
            <a:endParaRPr lang="en-US" sz="6000" dirty="0">
              <a:solidFill>
                <a:srgbClr val="C8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62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791200" y="941457"/>
            <a:ext cx="29937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Development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2635342" y="941457"/>
            <a:ext cx="22569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Prototype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731520" y="941457"/>
            <a:ext cx="11079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Idea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2872875" y="2780526"/>
            <a:ext cx="17818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Release</a:t>
            </a:r>
            <a:endParaRPr lang="en-US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6267337" y="2788920"/>
            <a:ext cx="16385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Testing</a:t>
            </a:r>
            <a:endParaRPr lang="en-US" sz="40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794486" y="1295400"/>
            <a:ext cx="872514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892242" y="1295400"/>
            <a:ext cx="7410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086600" y="1676400"/>
            <a:ext cx="0" cy="762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892242" y="3142863"/>
            <a:ext cx="900608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74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4800" y="115287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Raleway" pitchFamily="34" charset="0"/>
                <a:ea typeface="+mj-ea"/>
                <a:cs typeface="+mj-cs"/>
              </a:defRPr>
            </a:lvl1pPr>
          </a:lstStyle>
          <a:p>
            <a:r>
              <a:rPr lang="en-US" sz="3500" b="0" dirty="0" smtClean="0">
                <a:solidFill>
                  <a:srgbClr val="282828"/>
                </a:solidFill>
              </a:rPr>
              <a:t>Development</a:t>
            </a:r>
            <a:endParaRPr lang="en-US" sz="3500" b="0" dirty="0">
              <a:solidFill>
                <a:srgbClr val="282828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28600" y="330171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Raleway" pitchFamily="34" charset="0"/>
                <a:ea typeface="+mj-ea"/>
                <a:cs typeface="+mj-cs"/>
              </a:defRPr>
            </a:lvl1pPr>
          </a:lstStyle>
          <a:p>
            <a:r>
              <a:rPr lang="en-US" sz="3500" b="0" dirty="0" smtClean="0">
                <a:solidFill>
                  <a:srgbClr val="282828"/>
                </a:solidFill>
              </a:rPr>
              <a:t>Feedback</a:t>
            </a:r>
            <a:endParaRPr lang="en-US" sz="3500" b="0" dirty="0">
              <a:solidFill>
                <a:srgbClr val="282828"/>
              </a:solidFill>
            </a:endParaRPr>
          </a:p>
        </p:txBody>
      </p:sp>
      <p:sp>
        <p:nvSpPr>
          <p:cNvPr id="7" name="Circular Arrow 6"/>
          <p:cNvSpPr/>
          <p:nvPr/>
        </p:nvSpPr>
        <p:spPr>
          <a:xfrm rot="16200000">
            <a:off x="1447800" y="1655798"/>
            <a:ext cx="2514600" cy="2514600"/>
          </a:xfrm>
          <a:prstGeom prst="circularArrow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ular Arrow 7"/>
          <p:cNvSpPr/>
          <p:nvPr/>
        </p:nvSpPr>
        <p:spPr>
          <a:xfrm rot="5676048">
            <a:off x="4897401" y="1655797"/>
            <a:ext cx="2514600" cy="2514600"/>
          </a:xfrm>
          <a:prstGeom prst="circularArrow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828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96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Raleway" pitchFamily="34" charset="0"/>
              </a:rPr>
              <a:t>Some games I’ve made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95400"/>
            <a:ext cx="7162800" cy="4110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050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an infinite loop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2911" y="1905000"/>
            <a:ext cx="691561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>
                    <a:lumMod val="65000"/>
                  </a:schemeClr>
                </a:solidFill>
              </a:rPr>
              <a:t>“Art is never finished,</a:t>
            </a:r>
          </a:p>
          <a:p>
            <a:pPr algn="ctr"/>
            <a:r>
              <a:rPr lang="en-US" sz="6000" dirty="0" smtClean="0">
                <a:solidFill>
                  <a:schemeClr val="bg1">
                    <a:lumMod val="65000"/>
                  </a:schemeClr>
                </a:solidFill>
              </a:rPr>
              <a:t>only abandoned.”</a:t>
            </a:r>
            <a:endParaRPr lang="en-US" sz="6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70716" y="4191000"/>
            <a:ext cx="45163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>
                    <a:lumMod val="65000"/>
                  </a:schemeClr>
                </a:solidFill>
              </a:rPr>
              <a:t>-Leonardo Da Vinci</a:t>
            </a:r>
            <a:endParaRPr lang="en-US" sz="4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48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it be more exciting?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733799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990850"/>
            <a:ext cx="3143250" cy="241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1524000"/>
            <a:ext cx="3457575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504950"/>
            <a:ext cx="3114675" cy="215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855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it be more exciting?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00200"/>
            <a:ext cx="6062662" cy="3756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258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194310"/>
            <a:ext cx="4114800" cy="2572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99610"/>
            <a:ext cx="4002623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2892340"/>
            <a:ext cx="4038600" cy="237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117895"/>
            <a:ext cx="2914650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454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Fork-In-The-Road Trick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http://www.tribe.ly/wp-content/uploads/2012/03/fork-in-the-roa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447800"/>
            <a:ext cx="3886200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73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98438"/>
            <a:ext cx="8534400" cy="48307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Lesson #4</a:t>
            </a:r>
            <a:br>
              <a:rPr lang="en-US" sz="3200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6000" dirty="0" smtClean="0"/>
              <a:t>The difference between </a:t>
            </a:r>
            <a:r>
              <a:rPr lang="en-US" sz="6000" i="1" dirty="0" smtClean="0"/>
              <a:t>good</a:t>
            </a:r>
            <a:r>
              <a:rPr lang="en-US" sz="6000" dirty="0" smtClean="0"/>
              <a:t> and </a:t>
            </a:r>
            <a:r>
              <a:rPr lang="en-US" sz="6000" i="1" dirty="0" smtClean="0"/>
              <a:t>great</a:t>
            </a:r>
            <a:r>
              <a:rPr lang="en-US" sz="6000" dirty="0" smtClean="0"/>
              <a:t> is</a:t>
            </a:r>
            <a:r>
              <a:rPr lang="en-US" sz="6000" dirty="0" smtClean="0">
                <a:solidFill>
                  <a:srgbClr val="C80000"/>
                </a:solidFill>
              </a:rPr>
              <a:t> polish</a:t>
            </a:r>
            <a:endParaRPr lang="en-US" sz="6000" dirty="0">
              <a:solidFill>
                <a:srgbClr val="C8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62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98438"/>
            <a:ext cx="8534400" cy="48307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Lesson #5</a:t>
            </a:r>
            <a:br>
              <a:rPr lang="en-US" sz="3200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6000" dirty="0" smtClean="0"/>
              <a:t>If the player doesn’t know how to play, it’s </a:t>
            </a:r>
            <a:r>
              <a:rPr lang="en-US" sz="6000" dirty="0" smtClean="0">
                <a:solidFill>
                  <a:srgbClr val="C80000"/>
                </a:solidFill>
              </a:rPr>
              <a:t>your fault</a:t>
            </a:r>
            <a:endParaRPr lang="en-US" sz="6000" dirty="0">
              <a:solidFill>
                <a:srgbClr val="C8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14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Common Scenario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Developer makes a great game</a:t>
            </a:r>
          </a:p>
          <a:p>
            <a:r>
              <a:rPr lang="en-US" dirty="0" smtClean="0"/>
              <a:t>Developer includes an in-depth tutorial in the menu</a:t>
            </a:r>
          </a:p>
          <a:p>
            <a:r>
              <a:rPr lang="en-US" dirty="0" smtClean="0"/>
              <a:t>Players complain the game is too confusing and stop playing</a:t>
            </a:r>
          </a:p>
          <a:p>
            <a:r>
              <a:rPr lang="en-US" dirty="0" smtClean="0">
                <a:solidFill>
                  <a:srgbClr val="C80000"/>
                </a:solidFill>
              </a:rPr>
              <a:t>Developer blames players for not reading the tutorial</a:t>
            </a:r>
          </a:p>
        </p:txBody>
      </p:sp>
    </p:spTree>
    <p:extLst>
      <p:ext uri="{BB962C8B-B14F-4D97-AF65-F5344CB8AC3E}">
        <p14:creationId xmlns:p14="http://schemas.microsoft.com/office/powerpoint/2010/main" val="198648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905000"/>
            <a:ext cx="8229600" cy="2316162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It’s your job as a </a:t>
            </a:r>
            <a:r>
              <a:rPr lang="en-US" dirty="0" smtClean="0">
                <a:solidFill>
                  <a:srgbClr val="C80000"/>
                </a:solidFill>
              </a:rPr>
              <a:t>developer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 smtClean="0">
                <a:solidFill>
                  <a:srgbClr val="C80000"/>
                </a:solidFill>
              </a:rPr>
              <a:t>communicate</a:t>
            </a:r>
            <a:r>
              <a:rPr lang="en-US" dirty="0" smtClean="0"/>
              <a:t> your game to the player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4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main 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Put the tutorial </a:t>
            </a:r>
            <a:r>
              <a:rPr lang="en-US" dirty="0" smtClean="0">
                <a:solidFill>
                  <a:srgbClr val="C80000"/>
                </a:solidFill>
              </a:rPr>
              <a:t>within </a:t>
            </a:r>
            <a:r>
              <a:rPr lang="en-US" dirty="0" smtClean="0"/>
              <a:t>the game</a:t>
            </a:r>
          </a:p>
          <a:p>
            <a:r>
              <a:rPr lang="en-US" dirty="0" smtClean="0"/>
              <a:t>Don’t explain everything at once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98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Raleway" pitchFamily="34" charset="0"/>
              </a:rPr>
              <a:t>Some games I’ve made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71599"/>
            <a:ext cx="7010400" cy="4003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735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http://puu.sh/8a9L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807720"/>
            <a:ext cx="7908925" cy="44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71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ttp://concernedjoe.com/devblog/uploads/2012/07/MeatBo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33400"/>
            <a:ext cx="8500876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1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http://concernedjoe.com/devblog/uploads/2012/07/Pic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838200"/>
            <a:ext cx="7427633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24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98438"/>
            <a:ext cx="8534400" cy="48307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Lesson #6</a:t>
            </a:r>
            <a:br>
              <a:rPr lang="en-US" sz="3200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6000" dirty="0" smtClean="0"/>
              <a:t>Frustration != </a:t>
            </a:r>
            <a:r>
              <a:rPr lang="en-US" sz="6000" dirty="0" smtClean="0">
                <a:solidFill>
                  <a:srgbClr val="C80000"/>
                </a:solidFill>
              </a:rPr>
              <a:t>Difficulty</a:t>
            </a:r>
            <a:endParaRPr lang="en-US" sz="6000" dirty="0">
              <a:solidFill>
                <a:srgbClr val="C8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23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Frustration comes from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being in control</a:t>
            </a:r>
          </a:p>
          <a:p>
            <a:r>
              <a:rPr lang="en-US" dirty="0" smtClean="0"/>
              <a:t>Unfair punishments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88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Game’s Fault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http://puu.sh/8acr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447800"/>
            <a:ext cx="6105525" cy="375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43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http://img1.wikia.nocookie.net/__cb20131111214011/darksouls/images/e/ed/Chosen_undead_artwor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480" y="1295400"/>
            <a:ext cx="6522720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80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1935162"/>
          </a:xfrm>
        </p:spPr>
        <p:txBody>
          <a:bodyPr>
            <a:normAutofit/>
          </a:bodyPr>
          <a:lstStyle/>
          <a:p>
            <a:r>
              <a:rPr lang="en-US" dirty="0" smtClean="0"/>
              <a:t>Dark Souls is brutally </a:t>
            </a:r>
            <a:r>
              <a:rPr lang="en-US" dirty="0" smtClean="0">
                <a:solidFill>
                  <a:srgbClr val="C80000"/>
                </a:solidFill>
              </a:rPr>
              <a:t>difficult</a:t>
            </a:r>
            <a:r>
              <a:rPr lang="en-US" dirty="0" smtClean="0"/>
              <a:t>, but NOT </a:t>
            </a:r>
            <a:r>
              <a:rPr lang="en-US" dirty="0" smtClean="0">
                <a:solidFill>
                  <a:srgbClr val="C80000"/>
                </a:solidFill>
              </a:rPr>
              <a:t>frustrating</a:t>
            </a:r>
            <a:endParaRPr lang="en-US" dirty="0">
              <a:solidFill>
                <a:srgbClr val="C8000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2438400"/>
            <a:ext cx="8229600" cy="3352800"/>
          </a:xfrm>
        </p:spPr>
        <p:txBody>
          <a:bodyPr/>
          <a:lstStyle/>
          <a:p>
            <a:r>
              <a:rPr lang="en-US" dirty="0" smtClean="0"/>
              <a:t>There are many traps, but everything can be avoided if you’re paying attention</a:t>
            </a:r>
          </a:p>
          <a:p>
            <a:r>
              <a:rPr lang="en-US" dirty="0" smtClean="0"/>
              <a:t>The game has consistent rules and does not break 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7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 descr="http://darksouls.wiki.fextralife.com/file/view/Img0061.jpg/477299722/400x599/Img006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260" y="609600"/>
            <a:ext cx="3124200" cy="467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326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http://darksouls.wdfiles.com/local--files/enemies/mimic-fake-chest-lar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37160"/>
            <a:ext cx="4741333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64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Raleway" pitchFamily="34" charset="0"/>
              </a:rPr>
              <a:t>Some games I’ve made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13" y="1304925"/>
            <a:ext cx="6581775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050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http://cdn.akamai.steamstatic.com/steam/apps/40800/ss_b2998adf37b0276c240315732169e06886942e78.1920x1080.jpg?t=13867308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2" y="1295400"/>
            <a:ext cx="7179732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89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98438"/>
            <a:ext cx="8534400" cy="48307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Lesson #7</a:t>
            </a:r>
            <a:br>
              <a:rPr lang="en-US" sz="3200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6000" dirty="0" smtClean="0"/>
              <a:t>Your first game will </a:t>
            </a:r>
            <a:r>
              <a:rPr lang="en-US" sz="6000" dirty="0" smtClean="0">
                <a:solidFill>
                  <a:srgbClr val="C80000"/>
                </a:solidFill>
              </a:rPr>
              <a:t>suck</a:t>
            </a:r>
            <a:endParaRPr lang="en-US" sz="6000" dirty="0">
              <a:solidFill>
                <a:srgbClr val="C8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96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98438"/>
            <a:ext cx="8534400" cy="48307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Lesson #8</a:t>
            </a:r>
            <a:br>
              <a:rPr lang="en-US" sz="3200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6000" dirty="0" smtClean="0"/>
              <a:t>Games are </a:t>
            </a:r>
            <a:r>
              <a:rPr lang="en-US" sz="6000" dirty="0" smtClean="0">
                <a:solidFill>
                  <a:srgbClr val="C80000"/>
                </a:solidFill>
              </a:rPr>
              <a:t>not</a:t>
            </a:r>
            <a:r>
              <a:rPr lang="en-US" sz="6000" dirty="0" smtClean="0"/>
              <a:t> movies</a:t>
            </a:r>
            <a:endParaRPr lang="en-US" sz="6000" dirty="0">
              <a:solidFill>
                <a:srgbClr val="C8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18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Understanding the new medium</a:t>
            </a:r>
            <a:endParaRPr lang="en-US" dirty="0"/>
          </a:p>
        </p:txBody>
      </p:sp>
      <p:pic>
        <p:nvPicPr>
          <p:cNvPr id="13316" name="Picture 4" descr="http://hitboxteam.com/content/articles/designing-game-narrative/po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7800"/>
            <a:ext cx="7143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2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http://onceuponascreen.files.wordpress.com/2013/06/thank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" y="-176785"/>
            <a:ext cx="9144001" cy="706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31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0"/>
            <a:ext cx="8229600" cy="2620962"/>
          </a:xfrm>
        </p:spPr>
        <p:txBody>
          <a:bodyPr>
            <a:normAutofit/>
          </a:bodyPr>
          <a:lstStyle/>
          <a:p>
            <a:r>
              <a:rPr lang="en-US" dirty="0" smtClean="0"/>
              <a:t>You don’t </a:t>
            </a:r>
            <a:r>
              <a:rPr lang="en-US" dirty="0" smtClean="0">
                <a:solidFill>
                  <a:srgbClr val="C80000"/>
                </a:solidFill>
              </a:rPr>
              <a:t>need</a:t>
            </a:r>
            <a:r>
              <a:rPr lang="en-US" dirty="0" smtClean="0"/>
              <a:t> to take control away from the player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5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Great Example</a:t>
            </a:r>
            <a:endParaRPr lang="en-US" dirty="0"/>
          </a:p>
        </p:txBody>
      </p:sp>
      <p:pic>
        <p:nvPicPr>
          <p:cNvPr id="5" name="Picture 2" descr="C:\Users\Omer\Dropbox\Concerned Joe\game\Lib\Assets\Themes\Clean\BgAssets\Test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5" y="381000"/>
            <a:ext cx="9076267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43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http://2.bp.blogspot.com/-tM7qtRZJ0Us/T2iMmIfE6lI/AAAAAAAAAPs/tCS5EAc6sYg/s1600/journey-game-screenshot-10-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6" y="304800"/>
            <a:ext cx="9133114" cy="513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0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http://24.media.tumblr.com/tumblr_m32r6sm94z1rrkuigo1_128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2400"/>
            <a:ext cx="9144001" cy="522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63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8800"/>
            <a:ext cx="8229600" cy="2316162"/>
          </a:xfrm>
        </p:spPr>
        <p:txBody>
          <a:bodyPr>
            <a:normAutofit/>
          </a:bodyPr>
          <a:lstStyle/>
          <a:p>
            <a:r>
              <a:rPr lang="en-US" dirty="0" smtClean="0"/>
              <a:t>Journey shattered the </a:t>
            </a:r>
            <a:r>
              <a:rPr lang="en-US" dirty="0" smtClean="0">
                <a:solidFill>
                  <a:srgbClr val="C83232"/>
                </a:solidFill>
              </a:rPr>
              <a:t>cultural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C83232"/>
                </a:solidFill>
              </a:rPr>
              <a:t>language</a:t>
            </a:r>
            <a:r>
              <a:rPr lang="en-US" dirty="0" smtClean="0"/>
              <a:t> barrier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26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Raleway" pitchFamily="34" charset="0"/>
              </a:rPr>
              <a:t>Some games I’ve made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95400"/>
            <a:ext cx="7391400" cy="3929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050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98438"/>
            <a:ext cx="8534400" cy="48307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Lesson #9</a:t>
            </a:r>
            <a:br>
              <a:rPr lang="en-US" sz="3200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6000" dirty="0" smtClean="0"/>
              <a:t>Games are can make a </a:t>
            </a:r>
            <a:r>
              <a:rPr lang="en-US" sz="6000" dirty="0" smtClean="0">
                <a:solidFill>
                  <a:srgbClr val="C80000"/>
                </a:solidFill>
              </a:rPr>
              <a:t>difference</a:t>
            </a:r>
            <a:endParaRPr lang="en-US" sz="6000" dirty="0">
              <a:solidFill>
                <a:srgbClr val="C8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96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Games can </a:t>
            </a:r>
            <a:r>
              <a:rPr lang="en-US" dirty="0" smtClean="0">
                <a:solidFill>
                  <a:srgbClr val="C83232"/>
                </a:solidFill>
              </a:rPr>
              <a:t>teach</a:t>
            </a:r>
            <a:endParaRPr lang="en-US" dirty="0">
              <a:solidFill>
                <a:srgbClr val="C83232"/>
              </a:solidFill>
            </a:endParaRPr>
          </a:p>
        </p:txBody>
      </p:sp>
      <p:pic>
        <p:nvPicPr>
          <p:cNvPr id="15362" name="Picture 2" descr="http://www.explosion.com/wp-content/uploads/2013/10/kerbal-space-progr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19200"/>
            <a:ext cx="7623706" cy="422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895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Games can </a:t>
            </a:r>
            <a:r>
              <a:rPr lang="en-US" dirty="0">
                <a:solidFill>
                  <a:srgbClr val="C83232"/>
                </a:solidFill>
              </a:rPr>
              <a:t>teach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http://aplusphysics.com/projects/images/KSPimage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47800"/>
            <a:ext cx="7027333" cy="395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75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Games can </a:t>
            </a:r>
            <a:r>
              <a:rPr lang="en-US" dirty="0">
                <a:solidFill>
                  <a:srgbClr val="C83232"/>
                </a:solidFill>
              </a:rPr>
              <a:t>teach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 descr="Orbital Mechan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447800"/>
            <a:ext cx="5715000" cy="376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70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Games can </a:t>
            </a:r>
            <a:r>
              <a:rPr lang="en-US" dirty="0" smtClean="0">
                <a:solidFill>
                  <a:srgbClr val="C83232"/>
                </a:solidFill>
              </a:rPr>
              <a:t>advance science</a:t>
            </a:r>
            <a:endParaRPr lang="en-US" dirty="0">
              <a:solidFill>
                <a:srgbClr val="C83232"/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7519938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286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Games can </a:t>
            </a:r>
            <a:r>
              <a:rPr lang="en-US" dirty="0" smtClean="0">
                <a:solidFill>
                  <a:srgbClr val="C83232"/>
                </a:solidFill>
              </a:rPr>
              <a:t>advance science</a:t>
            </a:r>
            <a:endParaRPr lang="en-US" dirty="0">
              <a:solidFill>
                <a:srgbClr val="C83232"/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06689"/>
            <a:ext cx="6909460" cy="4047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598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Games can </a:t>
            </a:r>
            <a:r>
              <a:rPr lang="en-US" dirty="0" smtClean="0">
                <a:solidFill>
                  <a:srgbClr val="C83232"/>
                </a:solidFill>
              </a:rPr>
              <a:t>change prespective</a:t>
            </a:r>
            <a:endParaRPr lang="en-US" dirty="0">
              <a:solidFill>
                <a:srgbClr val="C83232"/>
              </a:solidFill>
            </a:endParaRPr>
          </a:p>
        </p:txBody>
      </p:sp>
      <p:pic>
        <p:nvPicPr>
          <p:cNvPr id="6" name="Picture 2" descr="http://media.edge-online.com/wp-content/uploads/edgeonline/2013/03/CartLif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95400"/>
            <a:ext cx="7044266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25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Games can </a:t>
            </a:r>
            <a:r>
              <a:rPr lang="en-US" dirty="0" smtClean="0">
                <a:solidFill>
                  <a:srgbClr val="C83232"/>
                </a:solidFill>
              </a:rPr>
              <a:t>change prespective</a:t>
            </a:r>
            <a:endParaRPr lang="en-US" dirty="0">
              <a:solidFill>
                <a:srgbClr val="C83232"/>
              </a:solidFill>
            </a:endParaRPr>
          </a:p>
        </p:txBody>
      </p:sp>
      <p:pic>
        <p:nvPicPr>
          <p:cNvPr id="21506" name="Picture 2" descr="http://cdn.dualshockers.com/wp-content/uploads/2013/12/papersplease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295400"/>
            <a:ext cx="6126480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74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62200"/>
            <a:ext cx="8229600" cy="1143000"/>
          </a:xfrm>
        </p:spPr>
        <p:txBody>
          <a:bodyPr>
            <a:normAutofit/>
          </a:bodyPr>
          <a:lstStyle/>
          <a:p>
            <a:r>
              <a:rPr lang="en-US" sz="6600" dirty="0" smtClean="0"/>
              <a:t>Make </a:t>
            </a:r>
            <a:r>
              <a:rPr lang="en-US" sz="6600" dirty="0" smtClean="0">
                <a:solidFill>
                  <a:srgbClr val="C83232"/>
                </a:solidFill>
              </a:rPr>
              <a:t>Games</a:t>
            </a:r>
            <a:endParaRPr lang="en-US" sz="6600" dirty="0">
              <a:solidFill>
                <a:srgbClr val="C8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84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752600"/>
            <a:ext cx="8229600" cy="2209800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chemeClr val="bg1">
                    <a:lumMod val="50000"/>
                  </a:schemeClr>
                </a:solidFill>
              </a:rPr>
              <a:t>www.catreloaded.org/bootcamp/resources</a:t>
            </a:r>
            <a:r>
              <a:rPr lang="en-US" sz="48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sz="48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/>
              <a:t>Thank </a:t>
            </a:r>
            <a:r>
              <a:rPr lang="en-US" sz="4800" dirty="0" smtClean="0">
                <a:solidFill>
                  <a:srgbClr val="C80000"/>
                </a:solidFill>
              </a:rPr>
              <a:t>you!</a:t>
            </a:r>
            <a:endParaRPr lang="en-US" sz="4800" dirty="0">
              <a:solidFill>
                <a:srgbClr val="C8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31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Raleway" pitchFamily="34" charset="0"/>
              </a:rPr>
              <a:t>Some games I’ve made</a:t>
            </a:r>
            <a:endParaRPr lang="en-US" dirty="0"/>
          </a:p>
        </p:txBody>
      </p:sp>
      <p:pic>
        <p:nvPicPr>
          <p:cNvPr id="1026" name="Picture 2" descr="http://gameplaymagazine.com/wp-content/uploads/2013/08/Screenshot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95400"/>
            <a:ext cx="7403531" cy="414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50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Raleway" pitchFamily="34" charset="0"/>
              </a:rPr>
              <a:t>Some games I’ve made</a:t>
            </a:r>
            <a:endParaRPr lang="en-US" dirty="0"/>
          </a:p>
        </p:txBody>
      </p:sp>
      <p:pic>
        <p:nvPicPr>
          <p:cNvPr id="2050" name="Picture 2" descr="http://art.ngfiles.com/images/200/3d-xelu_concerned-joe-outsid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95400"/>
            <a:ext cx="7179733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50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3266</TotalTime>
  <Words>1691</Words>
  <Application>Microsoft Office PowerPoint</Application>
  <PresentationFormat>On-screen Show (4:3)</PresentationFormat>
  <Paragraphs>279</Paragraphs>
  <Slides>79</Slides>
  <Notes>57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0" baseType="lpstr">
      <vt:lpstr>Office Theme</vt:lpstr>
      <vt:lpstr>Demystifying</vt:lpstr>
      <vt:lpstr>Who Am I?</vt:lpstr>
      <vt:lpstr>Some games I’ve made</vt:lpstr>
      <vt:lpstr>Some games I’ve made</vt:lpstr>
      <vt:lpstr>Some games I’ve made</vt:lpstr>
      <vt:lpstr>Some games I’ve made</vt:lpstr>
      <vt:lpstr>Some games I’ve made</vt:lpstr>
      <vt:lpstr>Some games I’ve made</vt:lpstr>
      <vt:lpstr>Some games I’ve made</vt:lpstr>
      <vt:lpstr>Some games I’ve made</vt:lpstr>
      <vt:lpstr>What does it take to make a game?</vt:lpstr>
      <vt:lpstr>What is  Game Design ?</vt:lpstr>
      <vt:lpstr>Game Design is:</vt:lpstr>
      <vt:lpstr>What sort of decisions?</vt:lpstr>
      <vt:lpstr>Game Design is a big topic</vt:lpstr>
      <vt:lpstr>Lesson #1  Ideas are cheap,  it’s all about execution</vt:lpstr>
      <vt:lpstr>PowerPoint Presentation</vt:lpstr>
      <vt:lpstr>Why were the games different?</vt:lpstr>
      <vt:lpstr>PowerPoint Presentation</vt:lpstr>
      <vt:lpstr>Why were the games different?</vt:lpstr>
      <vt:lpstr>So ideas really are cheap</vt:lpstr>
      <vt:lpstr>PowerPoint Presentation</vt:lpstr>
      <vt:lpstr>Why Does Mario Have a Mustache?</vt:lpstr>
      <vt:lpstr>Why Does Mario Wear Overalls?</vt:lpstr>
      <vt:lpstr>So how do I know if a game idea is good or not?</vt:lpstr>
      <vt:lpstr>Lesson #2  Prototyping is  crucial!</vt:lpstr>
      <vt:lpstr>TimeLed</vt:lpstr>
      <vt:lpstr>A 4-hour prototype</vt:lpstr>
      <vt:lpstr>Concerned Joe was worth</vt:lpstr>
      <vt:lpstr>Prototyping saves you a lot of effort on an idea that doesn’t work</vt:lpstr>
      <vt:lpstr>Prototypes can go far</vt:lpstr>
      <vt:lpstr>Prototypes can go far</vt:lpstr>
      <vt:lpstr>Prototypes can go far</vt:lpstr>
      <vt:lpstr>Prototypes can go far</vt:lpstr>
      <vt:lpstr>Prototypes can go far</vt:lpstr>
      <vt:lpstr>Game Jams are great</vt:lpstr>
      <vt:lpstr>Lesson #3  Follow the feedback loop</vt:lpstr>
      <vt:lpstr>PowerPoint Presentation</vt:lpstr>
      <vt:lpstr>PowerPoint Presentation</vt:lpstr>
      <vt:lpstr>It’s an infinite loop</vt:lpstr>
      <vt:lpstr>Can it be more exciting?</vt:lpstr>
      <vt:lpstr>Can it be more exciting?</vt:lpstr>
      <vt:lpstr>PowerPoint Presentation</vt:lpstr>
      <vt:lpstr>Fork-In-The-Road Trick</vt:lpstr>
      <vt:lpstr>Lesson #4  The difference between good and great is polish</vt:lpstr>
      <vt:lpstr>Lesson #5  If the player doesn’t know how to play, it’s your fault</vt:lpstr>
      <vt:lpstr>A Common Scenario</vt:lpstr>
      <vt:lpstr>It’s your job as a developer to communicate your game to the player</vt:lpstr>
      <vt:lpstr>Two main tips</vt:lpstr>
      <vt:lpstr>PowerPoint Presentation</vt:lpstr>
      <vt:lpstr>PowerPoint Presentation</vt:lpstr>
      <vt:lpstr>PowerPoint Presentation</vt:lpstr>
      <vt:lpstr>Lesson #6  Frustration != Difficulty</vt:lpstr>
      <vt:lpstr>Frustration comes from</vt:lpstr>
      <vt:lpstr>The Game’s Fault</vt:lpstr>
      <vt:lpstr>Good Examples</vt:lpstr>
      <vt:lpstr>Dark Souls is brutally difficult, but NOT frustrating</vt:lpstr>
      <vt:lpstr>Example</vt:lpstr>
      <vt:lpstr>PowerPoint Presentation</vt:lpstr>
      <vt:lpstr>Example</vt:lpstr>
      <vt:lpstr>Lesson #7  Your first game will suck</vt:lpstr>
      <vt:lpstr>Lesson #8  Games are not movies</vt:lpstr>
      <vt:lpstr>Understanding the new medium</vt:lpstr>
      <vt:lpstr>PowerPoint Presentation</vt:lpstr>
      <vt:lpstr>You don’t need to take control away from the player</vt:lpstr>
      <vt:lpstr>A Great Example</vt:lpstr>
      <vt:lpstr>PowerPoint Presentation</vt:lpstr>
      <vt:lpstr>PowerPoint Presentation</vt:lpstr>
      <vt:lpstr>Journey shattered the cultural and language barrier</vt:lpstr>
      <vt:lpstr>Lesson #9  Games are can make a difference</vt:lpstr>
      <vt:lpstr>Games can teach</vt:lpstr>
      <vt:lpstr>Games can teach</vt:lpstr>
      <vt:lpstr>Games can teach</vt:lpstr>
      <vt:lpstr>Games can advance science</vt:lpstr>
      <vt:lpstr>Games can advance science</vt:lpstr>
      <vt:lpstr>Games can change prespective</vt:lpstr>
      <vt:lpstr>Games can change prespective</vt:lpstr>
      <vt:lpstr>Make Games</vt:lpstr>
      <vt:lpstr>www.catreloaded.org/bootcamp/resources  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Omar</dc:creator>
  <cp:lastModifiedBy>Omar</cp:lastModifiedBy>
  <cp:revision>291</cp:revision>
  <dcterms:created xsi:type="dcterms:W3CDTF">2014-04-05T19:42:13Z</dcterms:created>
  <dcterms:modified xsi:type="dcterms:W3CDTF">2014-04-18T17:44:05Z</dcterms:modified>
</cp:coreProperties>
</file>